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70" r:id="rId10"/>
    <p:sldId id="271" r:id="rId11"/>
    <p:sldId id="263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5320" autoAdjust="0"/>
  </p:normalViewPr>
  <p:slideViewPr>
    <p:cSldViewPr>
      <p:cViewPr varScale="1">
        <p:scale>
          <a:sx n="59" d="100"/>
          <a:sy n="59" d="100"/>
        </p:scale>
        <p:origin x="24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9737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303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jpe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1489" y="3956404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13" y="1383832"/>
            <a:ext cx="8707087" cy="7645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5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919" y="1616802"/>
            <a:ext cx="11115166" cy="7565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3DAE5247-0244-4123-A713-8D8809E80C70}"/>
              </a:ext>
            </a:extLst>
          </p:cNvPr>
          <p:cNvSpPr txBox="1"/>
          <p:nvPr/>
        </p:nvSpPr>
        <p:spPr>
          <a:xfrm>
            <a:off x="11581833" y="1580430"/>
            <a:ext cx="5677467" cy="33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 spc="-21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E1CF9388-A25B-45EF-AAD4-73FE2BA72053}"/>
              </a:ext>
            </a:extLst>
          </p:cNvPr>
          <p:cNvSpPr txBox="1"/>
          <p:nvPr/>
        </p:nvSpPr>
        <p:spPr>
          <a:xfrm>
            <a:off x="13411200" y="7337167"/>
            <a:ext cx="3543867" cy="397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endParaRPr lang="en-US" sz="2100" spc="-21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2597" y="1919209"/>
            <a:ext cx="6506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The top 5 categories are: </a:t>
            </a:r>
            <a:r>
              <a:rPr lang="fr-FR" sz="2800" b="1" dirty="0" err="1" smtClean="0"/>
              <a:t>Animal,Science,Healthyeating,Technology,Food</a:t>
            </a:r>
            <a:r>
              <a:rPr lang="fr-FR" sz="2800" b="1" dirty="0" smtClean="0"/>
              <a:t>.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752597" y="4672267"/>
            <a:ext cx="6506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/>
              <a:t>Animals</a:t>
            </a:r>
            <a:r>
              <a:rPr lang="fr-FR" sz="2800" b="1" dirty="0" smtClean="0"/>
              <a:t> </a:t>
            </a:r>
            <a:r>
              <a:rPr lang="fr-FR" sz="2800" b="1" dirty="0" smtClean="0"/>
              <a:t>and science are the </a:t>
            </a:r>
            <a:r>
              <a:rPr lang="fr-FR" sz="2800" b="1" dirty="0" err="1" smtClean="0"/>
              <a:t>two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most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popular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categories</a:t>
            </a:r>
            <a:r>
              <a:rPr lang="fr-FR" sz="2800" b="1" dirty="0" smtClean="0"/>
              <a:t> of content.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10752598" y="7734299"/>
            <a:ext cx="6202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/>
              <a:t>January</a:t>
            </a:r>
            <a:r>
              <a:rPr lang="fr-FR" sz="2800" b="1" dirty="0"/>
              <a:t> </a:t>
            </a:r>
            <a:r>
              <a:rPr lang="fr-FR" sz="2800" b="1" dirty="0" err="1"/>
              <a:t>was</a:t>
            </a:r>
            <a:r>
              <a:rPr lang="fr-FR" sz="2800" b="1" dirty="0"/>
              <a:t> the </a:t>
            </a:r>
            <a:r>
              <a:rPr lang="fr-FR" sz="2800" b="1" dirty="0" err="1"/>
              <a:t>month</a:t>
            </a:r>
            <a:r>
              <a:rPr lang="fr-FR" sz="2800" b="1" dirty="0"/>
              <a:t> </a:t>
            </a:r>
            <a:r>
              <a:rPr lang="fr-FR" sz="2800" b="1" dirty="0" err="1"/>
              <a:t>with</a:t>
            </a:r>
            <a:r>
              <a:rPr lang="fr-FR" sz="2800" b="1" dirty="0"/>
              <a:t> the </a:t>
            </a:r>
            <a:r>
              <a:rPr lang="fr-FR" sz="2800" b="1" dirty="0" err="1"/>
              <a:t>most</a:t>
            </a:r>
            <a:r>
              <a:rPr lang="fr-FR" sz="2800" b="1" dirty="0"/>
              <a:t> </a:t>
            </a:r>
            <a:r>
              <a:rPr lang="fr-FR" sz="2800" b="1" dirty="0" err="1"/>
              <a:t>posts</a:t>
            </a:r>
            <a:r>
              <a:rPr lang="fr-FR" sz="2800" b="1" dirty="0"/>
              <a:t> </a:t>
            </a:r>
            <a:r>
              <a:rPr lang="fr-FR" sz="2800" b="1" dirty="0" smtClean="0"/>
              <a:t>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4677599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8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2" y="2005584"/>
            <a:ext cx="11089017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19949" y="4022663"/>
            <a:ext cx="7165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Social </a:t>
            </a:r>
            <a:r>
              <a:rPr lang="en-US" sz="2000" b="1" dirty="0"/>
              <a:t>Buzz, explosive social platform with 500M users, needs help managing its massive data and preparing for IPO. </a:t>
            </a:r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Seeking </a:t>
            </a:r>
            <a:r>
              <a:rPr lang="en-US" sz="2000" b="1" dirty="0"/>
              <a:t>advisory firm for scaling, big data expertise, and IPO guidance</a:t>
            </a:r>
            <a:r>
              <a:rPr lang="en-US" sz="2000" b="1" dirty="0" smtClean="0"/>
              <a:t>.</a:t>
            </a:r>
          </a:p>
          <a:p>
            <a:endParaRPr lang="en-US" sz="2000" b="1" dirty="0"/>
          </a:p>
          <a:p>
            <a:r>
              <a:rPr lang="en-US" sz="2000" b="1" dirty="0" smtClean="0"/>
              <a:t>Initial </a:t>
            </a:r>
            <a:r>
              <a:rPr lang="en-US" sz="2000" b="1" dirty="0"/>
              <a:t>project includes data audit, top content analysis, and showcasing relevant client success stories. All to prove expertise and become their trusted advisor.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90800" y="5325260"/>
            <a:ext cx="4648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Over </a:t>
            </a:r>
            <a:r>
              <a:rPr lang="fr-FR" sz="2400" b="1" u="sng" dirty="0" smtClean="0">
                <a:solidFill>
                  <a:schemeClr val="bg1"/>
                </a:solidFill>
              </a:rPr>
              <a:t>100000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posts</a:t>
            </a:r>
            <a:r>
              <a:rPr lang="fr-FR" sz="2400" b="1" dirty="0" smtClean="0">
                <a:solidFill>
                  <a:schemeClr val="bg1"/>
                </a:solidFill>
              </a:rPr>
              <a:t> per </a:t>
            </a:r>
            <a:r>
              <a:rPr lang="fr-FR" sz="2400" b="1" dirty="0" err="1" smtClean="0">
                <a:solidFill>
                  <a:schemeClr val="bg1"/>
                </a:solidFill>
              </a:rPr>
              <a:t>day</a:t>
            </a:r>
            <a:endParaRPr lang="fr-FR" sz="2400" b="1" dirty="0" smtClean="0">
              <a:solidFill>
                <a:schemeClr val="bg1"/>
              </a:solidFill>
            </a:endParaRPr>
          </a:p>
          <a:p>
            <a:endParaRPr lang="fr-FR" sz="2400" b="1" dirty="0">
              <a:solidFill>
                <a:schemeClr val="bg1"/>
              </a:solidFill>
            </a:endParaRPr>
          </a:p>
          <a:p>
            <a:endParaRPr lang="fr-FR" sz="2400" b="1" dirty="0" smtClean="0">
              <a:solidFill>
                <a:schemeClr val="bg1"/>
              </a:solidFill>
            </a:endParaRPr>
          </a:p>
          <a:p>
            <a:r>
              <a:rPr lang="fr-FR" sz="2400" b="1" u="sng" dirty="0" smtClean="0">
                <a:solidFill>
                  <a:schemeClr val="bg1"/>
                </a:solidFill>
              </a:rPr>
              <a:t>36.500.000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peices</a:t>
            </a:r>
            <a:r>
              <a:rPr lang="fr-FR" sz="2400" b="1" dirty="0" smtClean="0">
                <a:solidFill>
                  <a:schemeClr val="bg1"/>
                </a:solidFill>
              </a:rPr>
              <a:t> of content per </a:t>
            </a:r>
            <a:r>
              <a:rPr lang="fr-FR" sz="2400" b="1" dirty="0" err="1" smtClean="0">
                <a:solidFill>
                  <a:schemeClr val="bg1"/>
                </a:solidFill>
              </a:rPr>
              <a:t>year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90325" y="7660313"/>
            <a:ext cx="6553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b="1" dirty="0" smtClean="0">
              <a:solidFill>
                <a:schemeClr val="bg1"/>
              </a:solidFill>
            </a:endParaRPr>
          </a:p>
          <a:p>
            <a:r>
              <a:rPr lang="fr-FR" sz="2400" b="1" dirty="0" smtClean="0">
                <a:solidFill>
                  <a:schemeClr val="bg1"/>
                </a:solidFill>
              </a:rPr>
              <a:t>But how to </a:t>
            </a:r>
            <a:r>
              <a:rPr lang="fr-FR" sz="2400" b="1" dirty="0" err="1" smtClean="0">
                <a:solidFill>
                  <a:schemeClr val="bg1"/>
                </a:solidFill>
              </a:rPr>
              <a:t>capitalize</a:t>
            </a:r>
            <a:r>
              <a:rPr lang="fr-FR" sz="2400" b="1" dirty="0" smtClean="0">
                <a:solidFill>
                  <a:schemeClr val="bg1"/>
                </a:solidFill>
              </a:rPr>
              <a:t> on </a:t>
            </a:r>
            <a:r>
              <a:rPr lang="fr-FR" sz="2400" b="1" dirty="0" err="1" smtClean="0">
                <a:solidFill>
                  <a:schemeClr val="bg1"/>
                </a:solidFill>
              </a:rPr>
              <a:t>it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when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there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is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so</a:t>
            </a:r>
            <a:r>
              <a:rPr lang="fr-FR" sz="2400" b="1" dirty="0" smtClean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much</a:t>
            </a:r>
            <a:r>
              <a:rPr lang="fr-FR" sz="2400" b="1" dirty="0" smtClean="0">
                <a:solidFill>
                  <a:schemeClr val="bg1"/>
                </a:solidFill>
              </a:rPr>
              <a:t>?</a:t>
            </a:r>
            <a:endParaRPr lang="fr-FR" sz="2400" b="1" dirty="0">
              <a:solidFill>
                <a:schemeClr val="bg1"/>
              </a:solidFill>
            </a:endParaRPr>
          </a:p>
          <a:p>
            <a:endParaRPr lang="fr-FR" sz="2400" b="1" dirty="0" smtClean="0">
              <a:solidFill>
                <a:schemeClr val="bg1"/>
              </a:solidFill>
            </a:endParaRPr>
          </a:p>
          <a:p>
            <a:r>
              <a:rPr lang="fr-FR" sz="2400" b="1" u="sng" dirty="0" err="1" smtClean="0">
                <a:solidFill>
                  <a:schemeClr val="bg1"/>
                </a:solidFill>
              </a:rPr>
              <a:t>Analysis</a:t>
            </a:r>
            <a:r>
              <a:rPr lang="fr-FR" sz="2400" b="1" u="sng" dirty="0" smtClean="0">
                <a:solidFill>
                  <a:schemeClr val="bg1"/>
                </a:solidFill>
              </a:rPr>
              <a:t> to </a:t>
            </a:r>
            <a:r>
              <a:rPr lang="fr-FR" sz="2400" b="1" u="sng" dirty="0" err="1" smtClean="0">
                <a:solidFill>
                  <a:schemeClr val="bg1"/>
                </a:solidFill>
              </a:rPr>
              <a:t>find</a:t>
            </a:r>
            <a:r>
              <a:rPr lang="fr-FR" sz="2400" b="1" u="sng" dirty="0" smtClean="0">
                <a:solidFill>
                  <a:schemeClr val="bg1"/>
                </a:solidFill>
              </a:rPr>
              <a:t> Social </a:t>
            </a:r>
            <a:r>
              <a:rPr lang="fr-FR" sz="2400" b="1" u="sng" dirty="0" err="1" smtClean="0">
                <a:solidFill>
                  <a:schemeClr val="bg1"/>
                </a:solidFill>
              </a:rPr>
              <a:t>Buzz’s</a:t>
            </a:r>
            <a:r>
              <a:rPr lang="fr-FR" sz="2400" b="1" u="sng" dirty="0" smtClean="0">
                <a:solidFill>
                  <a:schemeClr val="bg1"/>
                </a:solidFill>
              </a:rPr>
              <a:t> top 5 </a:t>
            </a:r>
            <a:r>
              <a:rPr lang="fr-FR" sz="2400" b="1" u="sng" dirty="0" err="1" smtClean="0">
                <a:solidFill>
                  <a:schemeClr val="bg1"/>
                </a:solidFill>
              </a:rPr>
              <a:t>most</a:t>
            </a:r>
            <a:r>
              <a:rPr lang="fr-FR" sz="2400" b="1" u="sng" dirty="0" smtClean="0">
                <a:solidFill>
                  <a:schemeClr val="bg1"/>
                </a:solidFill>
              </a:rPr>
              <a:t> </a:t>
            </a:r>
            <a:r>
              <a:rPr lang="fr-FR" sz="2400" b="1" u="sng" dirty="0" err="1" smtClean="0">
                <a:solidFill>
                  <a:schemeClr val="bg1"/>
                </a:solidFill>
              </a:rPr>
              <a:t>popular</a:t>
            </a:r>
            <a:r>
              <a:rPr lang="fr-FR" sz="2400" b="1" u="sng" dirty="0" smtClean="0">
                <a:solidFill>
                  <a:schemeClr val="bg1"/>
                </a:solidFill>
              </a:rPr>
              <a:t> categories of 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6835102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408868" y="6696167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941023" y="1478167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540986" y="124785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948884" y="763047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Hajar Nechbaoui</a:t>
            </a:r>
          </a:p>
          <a:p>
            <a:r>
              <a:rPr lang="fr-FR" sz="2400" dirty="0"/>
              <a:t>Data </a:t>
            </a:r>
            <a:r>
              <a:rPr lang="fr-FR" sz="2400" dirty="0" err="1"/>
              <a:t>analyst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4020800" y="4847373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Marcus</a:t>
            </a:r>
            <a:r>
              <a:rPr lang="fr-FR" dirty="0" smtClean="0"/>
              <a:t> </a:t>
            </a:r>
            <a:r>
              <a:rPr lang="fr-FR" sz="2400" b="1" dirty="0" err="1"/>
              <a:t>Rompton</a:t>
            </a:r>
            <a:endParaRPr lang="fr-FR" sz="2400" b="1" dirty="0"/>
          </a:p>
          <a:p>
            <a:r>
              <a:rPr lang="fr-FR" sz="2400" dirty="0"/>
              <a:t>Senior </a:t>
            </a:r>
            <a:r>
              <a:rPr lang="fr-FR" sz="2400" dirty="0" err="1"/>
              <a:t>Principle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14132328" y="2105236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Andres Fleming</a:t>
            </a:r>
          </a:p>
          <a:p>
            <a:r>
              <a:rPr lang="fr-FR" sz="2400" dirty="0" smtClean="0"/>
              <a:t>Chief </a:t>
            </a:r>
            <a:r>
              <a:rPr lang="fr-FR" sz="2400" dirty="0" err="1" smtClean="0"/>
              <a:t>Technical</a:t>
            </a:r>
            <a:r>
              <a:rPr lang="fr-FR" sz="2400" dirty="0" smtClean="0"/>
              <a:t> Architect</a:t>
            </a:r>
            <a:endParaRPr lang="en-US" sz="2400" dirty="0"/>
          </a:p>
        </p:txBody>
      </p:sp>
      <p:pic>
        <p:nvPicPr>
          <p:cNvPr id="35" name="Picture 34"/>
          <p:cNvPicPr preferRelativeResize="0"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003" y="6713830"/>
            <a:ext cx="2045285" cy="2065687"/>
          </a:xfrm>
          <a:prstGeom prst="ellipse">
            <a:avLst/>
          </a:prstGeom>
          <a:noFill/>
          <a:ln>
            <a:noFill/>
          </a:ln>
          <a:effectLst>
            <a:outerShdw blurRad="50800" dist="508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60431" y="1454169"/>
            <a:ext cx="3378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Data </a:t>
            </a:r>
            <a:r>
              <a:rPr lang="fr-FR" sz="2400" b="1" dirty="0" err="1" smtClean="0">
                <a:solidFill>
                  <a:schemeClr val="bg1"/>
                </a:solidFill>
              </a:rPr>
              <a:t>Understunding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16538" y="3121015"/>
            <a:ext cx="299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Data </a:t>
            </a:r>
            <a:r>
              <a:rPr lang="fr-FR" dirty="0" err="1"/>
              <a:t>Cleaning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563007" y="4670509"/>
            <a:ext cx="2861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Data </a:t>
            </a:r>
            <a:r>
              <a:rPr lang="fr-FR" dirty="0" err="1"/>
              <a:t>Modelling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9423367" y="6247834"/>
            <a:ext cx="288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Data </a:t>
            </a:r>
            <a:r>
              <a:rPr lang="fr-FR" dirty="0" err="1"/>
              <a:t>analysis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1164566" y="7970520"/>
            <a:ext cx="383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fr-FR" dirty="0" err="1"/>
              <a:t>Uncover</a:t>
            </a:r>
            <a:r>
              <a:rPr lang="fr-FR" dirty="0"/>
              <a:t> Insights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14396" y="6449829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627229" y="644982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640062" y="6421577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45148" y="4370476"/>
            <a:ext cx="2972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many unique categories are there</a:t>
            </a:r>
            <a:r>
              <a:rPr lang="en-US" sz="2800" b="1" dirty="0" smtClean="0"/>
              <a:t>?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632172" y="4370476"/>
            <a:ext cx="2972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/>
            </a:lvl1pPr>
          </a:lstStyle>
          <a:p>
            <a:r>
              <a:rPr lang="en-US" dirty="0"/>
              <a:t>How many reactions are there to the most popular category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627228" y="4370476"/>
            <a:ext cx="2972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/>
            </a:lvl1pPr>
          </a:lstStyle>
          <a:p>
            <a:r>
              <a:rPr lang="en-US" dirty="0"/>
              <a:t>What was the month with the most posts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01563" y="6449829"/>
            <a:ext cx="2972219" cy="8817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640061" y="4370476"/>
            <a:ext cx="2972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What is </a:t>
            </a:r>
            <a:r>
              <a:rPr lang="en-US" sz="2800" b="1" dirty="0"/>
              <a:t>the top 5 content categories</a:t>
            </a:r>
            <a:r>
              <a:rPr lang="en-US" sz="2800" b="1" dirty="0" smtClean="0"/>
              <a:t>?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482" y="1383832"/>
            <a:ext cx="10468308" cy="7505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83832"/>
            <a:ext cx="11658600" cy="7645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12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5942</TotalTime>
  <Words>240</Words>
  <Application>Microsoft Office PowerPoint</Application>
  <PresentationFormat>Custom</PresentationFormat>
  <Paragraphs>84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Graphik Regular</vt:lpstr>
      <vt:lpstr>Arial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Hajar Nechbaoui</cp:lastModifiedBy>
  <cp:revision>28</cp:revision>
  <dcterms:created xsi:type="dcterms:W3CDTF">2006-08-16T00:00:00Z</dcterms:created>
  <dcterms:modified xsi:type="dcterms:W3CDTF">2024-01-11T23:09:05Z</dcterms:modified>
  <dc:identifier>DAEhDyfaYKE</dc:identifier>
</cp:coreProperties>
</file>